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5"/>
  </p:notesMasterIdLst>
  <p:sldIdLst>
    <p:sldId id="257" r:id="rId4"/>
    <p:sldId id="258" r:id="rId6"/>
    <p:sldId id="261" r:id="rId7"/>
    <p:sldId id="259" r:id="rId8"/>
    <p:sldId id="260" r:id="rId9"/>
    <p:sldId id="26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32"/>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大家好，我是来自医学技术学院</a:t>
            </a:r>
            <a:r>
              <a:rPr lang="en-US" altLang="zh-CN"/>
              <a:t>2022</a:t>
            </a:r>
            <a:r>
              <a:rPr lang="zh-CN" altLang="en-US"/>
              <a:t>级医工融合实验班的刘俊逸，很荣幸能够被邀请到</a:t>
            </a:r>
            <a:r>
              <a:rPr lang="en-US" altLang="zh-CN"/>
              <a:t>2024</a:t>
            </a:r>
            <a:r>
              <a:rPr lang="zh-CN" altLang="en-US"/>
              <a:t>河南籍新生见面会跟大家做分享汇报。我和大家一样，也是来自河南的一名学生，高中毕业于郑州外国语学校。我还记得两年之前我参加了</a:t>
            </a:r>
            <a:r>
              <a:rPr lang="en-US" altLang="zh-CN"/>
              <a:t>2022</a:t>
            </a:r>
            <a:r>
              <a:rPr lang="zh-CN" altLang="en-US"/>
              <a:t>河南籍新生的迎新送新会，去年像在座的各位一样，参加了迟到的</a:t>
            </a:r>
            <a:r>
              <a:rPr lang="en-US" altLang="zh-CN"/>
              <a:t>2022</a:t>
            </a:r>
            <a:r>
              <a:rPr lang="zh-CN" altLang="en-US"/>
              <a:t>河南籍新生见面会，没想到今年能够作为</a:t>
            </a:r>
            <a:r>
              <a:rPr lang="en-US" altLang="zh-CN"/>
              <a:t>“</a:t>
            </a:r>
            <a:r>
              <a:rPr lang="zh-CN" altLang="en-US"/>
              <a:t>过来人</a:t>
            </a:r>
            <a:r>
              <a:rPr lang="en-US" altLang="zh-CN"/>
              <a:t>”</a:t>
            </a:r>
            <a:r>
              <a:rPr lang="zh-CN" altLang="en-US"/>
              <a:t>给大家分享些上大学的</a:t>
            </a:r>
            <a:r>
              <a:rPr lang="en-US" altLang="zh-CN"/>
              <a:t>“</a:t>
            </a:r>
            <a:r>
              <a:rPr lang="zh-CN" altLang="en-US"/>
              <a:t>攻略</a:t>
            </a:r>
            <a:r>
              <a:rPr lang="en-US" altLang="zh-CN"/>
              <a:t>”</a:t>
            </a:r>
            <a:r>
              <a:rPr lang="zh-CN" altLang="en-US"/>
              <a:t>。今年暑假我也参与了招生工作，跟在座的部分同学有过接触，未来我们的联结一定会更加深刻，也希望大家以后能同样站在我这个位置向自己的学弟学妹们分享经验。我想这是很令人感动的传承，</a:t>
            </a:r>
            <a:r>
              <a:rPr lang="en-US" altLang="zh-CN"/>
              <a:t>“</a:t>
            </a:r>
            <a:r>
              <a:rPr lang="zh-CN" altLang="en-US"/>
              <a:t>河南</a:t>
            </a:r>
            <a:r>
              <a:rPr lang="en-US" altLang="zh-CN"/>
              <a:t>”</a:t>
            </a:r>
            <a:r>
              <a:rPr lang="zh-CN" altLang="en-US"/>
              <a:t>这两个字让我们相聚于此，在这里也不再带有</a:t>
            </a:r>
            <a:r>
              <a:rPr lang="en-US" altLang="zh-CN"/>
              <a:t>“</a:t>
            </a:r>
            <a:r>
              <a:rPr lang="zh-CN" altLang="en-US"/>
              <a:t>欠发展</a:t>
            </a:r>
            <a:r>
              <a:rPr lang="en-US" altLang="zh-CN"/>
              <a:t>”“</a:t>
            </a:r>
            <a:r>
              <a:rPr lang="zh-CN" altLang="en-US"/>
              <a:t>自卑</a:t>
            </a:r>
            <a:r>
              <a:rPr lang="en-US" altLang="zh-CN"/>
              <a:t>”“</a:t>
            </a:r>
            <a:r>
              <a:rPr lang="zh-CN" altLang="en-US"/>
              <a:t>做题家</a:t>
            </a:r>
            <a:r>
              <a:rPr lang="en-US" altLang="zh-CN"/>
              <a:t>”</a:t>
            </a:r>
            <a:r>
              <a:rPr lang="zh-CN" altLang="en-US"/>
              <a:t>这样的标签，而成为让我们凝聚在此、相互讨论、彼此支持的纽带，也衷心感谢各位老师的辛苦付出，让我们能够在异乡与同乡相逢。我今天被邀请来向大家分享参与竞赛、科研、学生工作的经验，老实说我也没有什么武功秘籍或者独家攻略，所以就把这两年的大学生活整理成如屏幕上的四个关键词，向大家真实地展现我的经历，也希望能够为大家提供一些参照和</a:t>
            </a:r>
            <a:r>
              <a:rPr lang="zh-CN" altLang="en-US"/>
              <a:t>帮助。</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进入课题组后，我跟随老师和师兄学习并应用APP开发、软件设计、机器学习等计算机技能，为实验室第一代</a:t>
            </a:r>
            <a:r>
              <a:rPr lang="zh-CN" altLang="en-US" dirty="0"/>
              <a:t>脑机交互音乐疗法系统的系统构造、范式设计、实验实施、数据处理、反馈调整等工作做出突出显著贡献，在一线科研项目中培养成为卓越医工融合人才所需的科研素养、创新精神和吃苦耐劳品性。</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进入课题组后，我跟随老师和师兄学习并应用APP开发、软件设计、机器学习等计算机技能，为实验室第一代</a:t>
            </a:r>
            <a:r>
              <a:rPr lang="zh-CN" altLang="en-US" dirty="0"/>
              <a:t>脑机交互音乐疗法系统的系统构造、范式设计、实验实施、数据处理、反馈调整等工作做出突出显著贡献，在一线科研项目中培养成为卓越医工融合人才所需的科研素养、创新精神和吃苦耐劳品性。</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希望我们都能够找到属于自己的</a:t>
            </a:r>
            <a:r>
              <a:rPr lang="en-US" altLang="zh-CN"/>
              <a:t>”</a:t>
            </a:r>
            <a:r>
              <a:rPr lang="zh-CN" altLang="en-US"/>
              <a:t>家</a:t>
            </a:r>
            <a:r>
              <a:rPr lang="en-US" altLang="zh-CN"/>
              <a:t>“</a:t>
            </a:r>
            <a:r>
              <a:rPr lang="zh-CN" altLang="en-US"/>
              <a:t>，也祝愿你我在北京理工大学都能体会到探索爱与知识的快乐，同时向上走也别忘记向下</a:t>
            </a:r>
            <a:r>
              <a:rPr lang="zh-CN" altLang="en-US"/>
              <a:t>看。</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charset="-122"/>
                <a:ea typeface="微软雅黑" panose="020B050302020402020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charset="-122"/>
                <a:ea typeface="微软雅黑" panose="020B050302020402020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grpSp>
        <p:nvGrpSpPr>
          <p:cNvPr id="3" name="组合 2"/>
          <p:cNvGrpSpPr>
            <a:grpSpLocks noChangeAspect="1"/>
          </p:cNvGrpSpPr>
          <p:nvPr userDrawn="1"/>
        </p:nvGrpSpPr>
        <p:grpSpPr>
          <a:xfrm>
            <a:off x="9055572" y="209999"/>
            <a:ext cx="2762237" cy="345346"/>
            <a:chOff x="7030986" y="476249"/>
            <a:chExt cx="4640520" cy="580176"/>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425757" y="476250"/>
              <a:ext cx="551870" cy="580175"/>
            </a:xfrm>
            <a:prstGeom prst="rect">
              <a:avLst/>
            </a:prstGeom>
          </p:spPr>
        </p:pic>
        <p:pic>
          <p:nvPicPr>
            <p:cNvPr id="5" name="图片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0046208" y="476249"/>
              <a:ext cx="1625298" cy="580175"/>
            </a:xfrm>
            <a:prstGeom prst="rect">
              <a:avLst/>
            </a:prstGeom>
          </p:spPr>
        </p:pic>
        <p:pic>
          <p:nvPicPr>
            <p:cNvPr id="7" name="图片 6"/>
            <p:cNvPicPr>
              <a:picLocks noChangeAspect="1"/>
            </p:cNvPicPr>
            <p:nvPr userDrawn="1"/>
          </p:nvPicPr>
          <p:blipFill>
            <a:blip r:embed="rId4" cstate="print"/>
            <a:stretch>
              <a:fillRect/>
            </a:stretch>
          </p:blipFill>
          <p:spPr>
            <a:xfrm>
              <a:off x="7030986" y="515429"/>
              <a:ext cx="2295327" cy="504694"/>
            </a:xfrm>
            <a:prstGeom prst="rect">
              <a:avLst/>
            </a:prstGeom>
          </p:spPr>
        </p:pic>
      </p:grpSp>
      <p:sp>
        <p:nvSpPr>
          <p:cNvPr id="12" name="标题 11"/>
          <p:cNvSpPr>
            <a:spLocks noGrp="1"/>
          </p:cNvSpPr>
          <p:nvPr>
            <p:ph type="title"/>
          </p:nvPr>
        </p:nvSpPr>
        <p:spPr>
          <a:xfrm>
            <a:off x="577850" y="167913"/>
            <a:ext cx="8643848" cy="4247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4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1" y="6498061"/>
            <a:ext cx="528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4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grpSp>
        <p:nvGrpSpPr>
          <p:cNvPr id="56" name="组合 55"/>
          <p:cNvGrpSpPr>
            <a:grpSpLocks noChangeAspect="1"/>
          </p:cNvGrpSpPr>
          <p:nvPr userDrawn="1"/>
        </p:nvGrpSpPr>
        <p:grpSpPr>
          <a:xfrm>
            <a:off x="577850" y="6544982"/>
            <a:ext cx="1967278" cy="213934"/>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2" name="组合 1"/>
          <p:cNvGrpSpPr/>
          <p:nvPr userDrawn="1"/>
        </p:nvGrpSpPr>
        <p:grpSpPr>
          <a:xfrm>
            <a:off x="-9524" y="122429"/>
            <a:ext cx="452437" cy="50021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636676"/>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234877"/>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478766"/>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3.xml"/><Relationship Id="rId7" Type="http://schemas.openxmlformats.org/officeDocument/2006/relationships/image" Target="../media/image14.png"/><Relationship Id="rId6"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tags" Target="../tags/tag11.xml"/><Relationship Id="rId3" Type="http://schemas.openxmlformats.org/officeDocument/2006/relationships/image" Target="../media/image12.png"/><Relationship Id="rId2" Type="http://schemas.openxmlformats.org/officeDocument/2006/relationships/tags" Target="../tags/tag10.xml"/><Relationship Id="rId11" Type="http://schemas.openxmlformats.org/officeDocument/2006/relationships/notesSlide" Target="../notesSlides/notesSlide2.xml"/><Relationship Id="rId10" Type="http://schemas.openxmlformats.org/officeDocument/2006/relationships/slideLayout" Target="../slideLayouts/slideLayout5.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3" Type="http://schemas.openxmlformats.org/officeDocument/2006/relationships/notesSlide" Target="../notesSlides/notesSlide3.xml"/><Relationship Id="rId32" Type="http://schemas.openxmlformats.org/officeDocument/2006/relationships/slideLayout" Target="../slideLayouts/slideLayout8.xml"/><Relationship Id="rId31" Type="http://schemas.openxmlformats.org/officeDocument/2006/relationships/tags" Target="../tags/tag44.xml"/><Relationship Id="rId30" Type="http://schemas.openxmlformats.org/officeDocument/2006/relationships/tags" Target="../tags/tag43.xml"/><Relationship Id="rId3" Type="http://schemas.openxmlformats.org/officeDocument/2006/relationships/tags" Target="../tags/tag16.xml"/><Relationship Id="rId29" Type="http://schemas.openxmlformats.org/officeDocument/2006/relationships/tags" Target="../tags/tag42.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1368" y="2617417"/>
            <a:ext cx="7015008" cy="1198880"/>
          </a:xfrm>
        </p:spPr>
        <p:txBody>
          <a:bodyPr/>
          <a:lstStyle/>
          <a:p>
            <a:pPr>
              <a:lnSpc>
                <a:spcPct val="100000"/>
              </a:lnSpc>
            </a:pPr>
            <a:r>
              <a:rPr dirty="0"/>
              <a:t>双创</a:t>
            </a:r>
            <a:r>
              <a:rPr lang="en-US" altLang="zh-CN" dirty="0"/>
              <a:t>/</a:t>
            </a:r>
            <a:r>
              <a:rPr dirty="0"/>
              <a:t>科研</a:t>
            </a:r>
            <a:r>
              <a:rPr lang="en-US" altLang="zh-CN" dirty="0"/>
              <a:t>/</a:t>
            </a:r>
            <a:r>
              <a:rPr dirty="0"/>
              <a:t>保研经验</a:t>
            </a:r>
            <a:r>
              <a:rPr dirty="0"/>
              <a:t>分享</a:t>
            </a:r>
            <a:br>
              <a:rPr dirty="0"/>
            </a:br>
            <a:r>
              <a:rPr lang="en-US" altLang="zh-CN" dirty="0"/>
              <a:t>——</a:t>
            </a:r>
            <a:r>
              <a:rPr lang="en-US" altLang="zh-CN" sz="2400" dirty="0"/>
              <a:t>2025</a:t>
            </a:r>
            <a:r>
              <a:rPr sz="2400" dirty="0"/>
              <a:t>河南籍新生见面会</a:t>
            </a:r>
            <a:endParaRPr sz="2400" dirty="0"/>
          </a:p>
        </p:txBody>
      </p:sp>
      <p:sp>
        <p:nvSpPr>
          <p:cNvPr id="4" name="文本占位符 3"/>
          <p:cNvSpPr>
            <a:spLocks noGrp="1"/>
          </p:cNvSpPr>
          <p:nvPr>
            <p:ph type="body" sz="quarter" idx="16"/>
          </p:nvPr>
        </p:nvSpPr>
        <p:spPr>
          <a:xfrm>
            <a:off x="671366" y="3519870"/>
            <a:ext cx="6221139" cy="2890520"/>
          </a:xfrm>
        </p:spPr>
        <p:txBody>
          <a:bodyPr/>
          <a:lstStyle/>
          <a:p>
            <a:endParaRPr lang="zh-CN" altLang="en-US" sz="1800" b="1" dirty="0"/>
          </a:p>
          <a:p>
            <a:r>
              <a:rPr lang="zh-CN" altLang="en-US" sz="1800" b="1" dirty="0"/>
              <a:t>刘俊逸</a:t>
            </a:r>
            <a:r>
              <a:rPr lang="en-US" altLang="zh-CN" sz="1800" b="1" dirty="0"/>
              <a:t> 2022</a:t>
            </a:r>
            <a:r>
              <a:rPr sz="1800" b="1" dirty="0"/>
              <a:t>级</a:t>
            </a:r>
            <a:r>
              <a:rPr lang="en-US" altLang="zh-CN" sz="1800" b="1" dirty="0"/>
              <a:t> </a:t>
            </a:r>
            <a:r>
              <a:rPr sz="1800" b="1" dirty="0"/>
              <a:t>郑州外国语学校</a:t>
            </a:r>
            <a:endParaRPr lang="zh-CN" altLang="en-US" sz="1800" b="1" dirty="0"/>
          </a:p>
          <a:p>
            <a:r>
              <a:rPr lang="zh-CN" altLang="en-US" sz="1800" dirty="0"/>
              <a:t>医学技术学院</a:t>
            </a:r>
            <a:r>
              <a:rPr lang="en-US" altLang="zh-CN" sz="1800" dirty="0"/>
              <a:t> </a:t>
            </a:r>
            <a:r>
              <a:rPr sz="1800" dirty="0"/>
              <a:t>脑健康智能评估与干预教育部重点实验室</a:t>
            </a:r>
            <a:endParaRPr lang="zh-CN" altLang="en-US" sz="1800" dirty="0"/>
          </a:p>
          <a:p>
            <a:r>
              <a:rPr lang="zh-CN" altLang="en-US" sz="1800" dirty="0"/>
              <a:t>本科专业：生物医学工程（医工融合）</a:t>
            </a:r>
            <a:endParaRPr lang="zh-CN" altLang="en-US" sz="1800" dirty="0"/>
          </a:p>
          <a:p>
            <a:r>
              <a:rPr lang="zh-CN" altLang="en-US" sz="1800" dirty="0"/>
              <a:t>直博专业：计算机科学</a:t>
            </a:r>
            <a:r>
              <a:rPr lang="zh-CN" altLang="en-US" sz="1800" dirty="0"/>
              <a:t>与技术</a:t>
            </a:r>
            <a:endParaRPr lang="zh-CN" altLang="en-US" sz="1800" dirty="0"/>
          </a:p>
          <a:p>
            <a:endParaRPr sz="1800" dirty="0"/>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a:xfrm>
            <a:off x="504825" y="729615"/>
            <a:ext cx="10962640" cy="607060"/>
          </a:xfrm>
        </p:spPr>
        <p:txBody>
          <a:bodyPr/>
          <a:lstStyle/>
          <a:p>
            <a:pPr marL="0" indent="0">
              <a:buNone/>
            </a:pPr>
            <a:r>
              <a:rPr lang="zh-CN" altLang="en-US" b="1" dirty="0">
                <a:sym typeface="+mn-ea"/>
              </a:rPr>
              <a:t>双创（创新创业项目）：</a:t>
            </a:r>
            <a:r>
              <a:rPr lang="zh-CN" altLang="en-US" b="1" dirty="0">
                <a:sym typeface="+mn-ea"/>
              </a:rPr>
              <a:t>主观能动、</a:t>
            </a:r>
            <a:r>
              <a:rPr lang="zh-CN" altLang="en-US" b="1" dirty="0">
                <a:sym typeface="+mn-ea"/>
              </a:rPr>
              <a:t>团队合作、</a:t>
            </a:r>
            <a:r>
              <a:rPr lang="zh-CN" altLang="en-US" b="1" dirty="0">
                <a:sym typeface="+mn-ea"/>
              </a:rPr>
              <a:t>敢于表达</a:t>
            </a:r>
            <a:endParaRPr lang="zh-CN" altLang="en-US" b="1" dirty="0">
              <a:sym typeface="+mn-ea"/>
            </a:endParaRPr>
          </a:p>
        </p:txBody>
      </p:sp>
      <p:sp>
        <p:nvSpPr>
          <p:cNvPr id="17" name="任意多边形: 形状 16"/>
          <p:cNvSpPr/>
          <p:nvPr/>
        </p:nvSpPr>
        <p:spPr>
          <a:xfrm flipV="1">
            <a:off x="615949" y="212470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p:nvPr/>
        </p:nvCxnSpPr>
        <p:spPr>
          <a:xfrm flipV="1">
            <a:off x="1056094" y="2112644"/>
            <a:ext cx="6600190" cy="12065"/>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 name="文本占位符 1"/>
          <p:cNvSpPr/>
          <p:nvPr>
            <p:ph type="body" sz="quarter" idx="13"/>
          </p:nvPr>
        </p:nvSpPr>
        <p:spPr>
          <a:xfrm>
            <a:off x="504627" y="1538764"/>
            <a:ext cx="7197752" cy="606922"/>
          </a:xfrm>
        </p:spPr>
        <p:txBody>
          <a:bodyPr/>
          <a:p>
            <a:r>
              <a:rPr lang="zh-CN" altLang="en-US" sz="3200"/>
              <a:t>国际基因工程机器大赛（</a:t>
            </a:r>
            <a:r>
              <a:rPr lang="en-US" altLang="zh-CN" sz="3200"/>
              <a:t>iGEM</a:t>
            </a:r>
            <a:r>
              <a:rPr lang="zh-CN" altLang="en-US" sz="3200"/>
              <a:t>）</a:t>
            </a:r>
            <a:r>
              <a:rPr lang="zh-CN" altLang="en-US" sz="3200"/>
              <a:t>金奖</a:t>
            </a:r>
            <a:endParaRPr lang="zh-CN" altLang="en-US" sz="3200"/>
          </a:p>
        </p:txBody>
      </p:sp>
      <p:pic>
        <p:nvPicPr>
          <p:cNvPr id="4" name="图片 3"/>
          <p:cNvPicPr>
            <a:picLocks noChangeAspect="1"/>
          </p:cNvPicPr>
          <p:nvPr/>
        </p:nvPicPr>
        <p:blipFill>
          <a:blip r:embed="rId1"/>
          <a:stretch>
            <a:fillRect/>
          </a:stretch>
        </p:blipFill>
        <p:spPr>
          <a:xfrm>
            <a:off x="1056005" y="2237105"/>
            <a:ext cx="4954270" cy="3743325"/>
          </a:xfrm>
          <a:prstGeom prst="rect">
            <a:avLst/>
          </a:prstGeom>
        </p:spPr>
      </p:pic>
      <p:pic>
        <p:nvPicPr>
          <p:cNvPr id="3" name="图片 2"/>
          <p:cNvPicPr>
            <a:picLocks noChangeAspect="1"/>
          </p:cNvPicPr>
          <p:nvPr>
            <p:custDataLst>
              <p:tags r:id="rId2"/>
            </p:custDataLst>
          </p:nvPr>
        </p:nvPicPr>
        <p:blipFill>
          <a:blip r:embed="rId3"/>
          <a:srcRect t="7392" b="7392"/>
          <a:stretch>
            <a:fillRect/>
          </a:stretch>
        </p:blipFill>
        <p:spPr>
          <a:xfrm>
            <a:off x="9707130" y="2229743"/>
            <a:ext cx="1615210" cy="1832987"/>
          </a:xfrm>
          <a:prstGeom prst="rect">
            <a:avLst/>
          </a:prstGeom>
        </p:spPr>
      </p:pic>
      <p:pic>
        <p:nvPicPr>
          <p:cNvPr id="13" name="图片 12"/>
          <p:cNvPicPr>
            <a:picLocks noChangeAspect="1"/>
          </p:cNvPicPr>
          <p:nvPr>
            <p:custDataLst>
              <p:tags r:id="rId4"/>
            </p:custDataLst>
          </p:nvPr>
        </p:nvPicPr>
        <p:blipFill>
          <a:blip r:embed="rId5"/>
          <a:srcRect t="12913" b="12913"/>
          <a:stretch>
            <a:fillRect/>
          </a:stretch>
        </p:blipFill>
        <p:spPr>
          <a:xfrm>
            <a:off x="8028420" y="4126230"/>
            <a:ext cx="3293921" cy="1832987"/>
          </a:xfrm>
          <a:prstGeom prst="rect">
            <a:avLst/>
          </a:prstGeom>
        </p:spPr>
      </p:pic>
      <p:pic>
        <p:nvPicPr>
          <p:cNvPr id="14" name="图片 13"/>
          <p:cNvPicPr>
            <a:picLocks noChangeAspect="1"/>
          </p:cNvPicPr>
          <p:nvPr>
            <p:custDataLst>
              <p:tags r:id="rId6"/>
            </p:custDataLst>
          </p:nvPr>
        </p:nvPicPr>
        <p:blipFill>
          <a:blip r:embed="rId7"/>
          <a:srcRect t="7444" b="7444"/>
          <a:stretch>
            <a:fillRect/>
          </a:stretch>
        </p:blipFill>
        <p:spPr>
          <a:xfrm>
            <a:off x="6349709" y="4126230"/>
            <a:ext cx="1615210" cy="1832987"/>
          </a:xfrm>
          <a:prstGeom prst="rect">
            <a:avLst/>
          </a:prstGeom>
        </p:spPr>
      </p:pic>
      <p:pic>
        <p:nvPicPr>
          <p:cNvPr id="15" name="图片 14"/>
          <p:cNvPicPr>
            <a:picLocks noChangeAspect="1"/>
          </p:cNvPicPr>
          <p:nvPr>
            <p:custDataLst>
              <p:tags r:id="rId8"/>
            </p:custDataLst>
          </p:nvPr>
        </p:nvPicPr>
        <p:blipFill>
          <a:blip r:embed="rId9"/>
          <a:srcRect t="12911" b="12911"/>
          <a:stretch>
            <a:fillRect/>
          </a:stretch>
        </p:blipFill>
        <p:spPr>
          <a:xfrm>
            <a:off x="6349709" y="2229743"/>
            <a:ext cx="3293921" cy="1832987"/>
          </a:xfrm>
          <a:prstGeom prst="rect">
            <a:avLst/>
          </a:prstGeom>
        </p:spPr>
      </p:pic>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custDataLst>
              <p:tags r:id="rId1"/>
            </p:custDataLst>
          </p:nvPr>
        </p:nvSpPr>
        <p:spPr>
          <a:xfrm>
            <a:off x="829851"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3" name="矩形 32"/>
          <p:cNvSpPr/>
          <p:nvPr>
            <p:custDataLst>
              <p:tags r:id="rId2"/>
            </p:custDataLst>
          </p:nvPr>
        </p:nvSpPr>
        <p:spPr>
          <a:xfrm>
            <a:off x="829850" y="3598525"/>
            <a:ext cx="5195670"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4" name="矩形 33"/>
          <p:cNvSpPr/>
          <p:nvPr>
            <p:custDataLst>
              <p:tags r:id="rId3"/>
            </p:custDataLst>
          </p:nvPr>
        </p:nvSpPr>
        <p:spPr>
          <a:xfrm>
            <a:off x="6182079"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5" name="矩形 34"/>
          <p:cNvSpPr/>
          <p:nvPr>
            <p:custDataLst>
              <p:tags r:id="rId4"/>
            </p:custDataLst>
          </p:nvPr>
        </p:nvSpPr>
        <p:spPr>
          <a:xfrm>
            <a:off x="6182079" y="3598525"/>
            <a:ext cx="5195668"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6" name="文本框 35"/>
          <p:cNvSpPr txBox="1"/>
          <p:nvPr>
            <p:custDataLst>
              <p:tags r:id="rId5"/>
            </p:custDataLst>
          </p:nvPr>
        </p:nvSpPr>
        <p:spPr>
          <a:xfrm>
            <a:off x="815340" y="1332230"/>
            <a:ext cx="4725670" cy="829945"/>
          </a:xfrm>
          <a:prstGeom prst="rect">
            <a:avLst/>
          </a:prstGeom>
          <a:noFill/>
        </p:spPr>
        <p:txBody>
          <a:bodyPr wrap="square" rtlCol="0">
            <a:spAutoFit/>
          </a:bodyPr>
          <a:lstStyle/>
          <a:p>
            <a:pPr algn="l" eaLnBrk="1" fontAlgn="auto" hangingPunct="1">
              <a:spcBef>
                <a:spcPts val="0"/>
              </a:spcBef>
              <a:spcAft>
                <a:spcPts val="0"/>
              </a:spcAft>
            </a:pPr>
            <a:r>
              <a:rPr lang="zh-CN" altLang="en-US" sz="2400" b="1" spc="300" dirty="0">
                <a:solidFill>
                  <a:schemeClr val="accent4"/>
                </a:solidFill>
                <a:latin typeface="微软雅黑" panose="020B0503020204020204" charset="-122"/>
                <a:ea typeface="微软雅黑" panose="020B0503020204020204" charset="-122"/>
              </a:rPr>
              <a:t>对于很感兴趣、比较重要的项目，</a:t>
            </a:r>
            <a:r>
              <a:rPr lang="zh-CN" altLang="en-US" sz="2400" b="1" spc="300" dirty="0">
                <a:solidFill>
                  <a:schemeClr val="accent4"/>
                </a:solidFill>
                <a:latin typeface="微软雅黑" panose="020B0503020204020204" charset="-122"/>
                <a:ea typeface="微软雅黑" panose="020B0503020204020204" charset="-122"/>
              </a:rPr>
              <a:t>尽量争取当</a:t>
            </a:r>
            <a:r>
              <a:rPr lang="zh-CN" altLang="en-US" sz="2400" b="1" spc="300" dirty="0">
                <a:solidFill>
                  <a:schemeClr val="accent4"/>
                </a:solidFill>
                <a:latin typeface="微软雅黑" panose="020B0503020204020204" charset="-122"/>
                <a:ea typeface="微软雅黑" panose="020B0503020204020204" charset="-122"/>
              </a:rPr>
              <a:t>第一主持人</a:t>
            </a:r>
            <a:endParaRPr lang="zh-CN" altLang="en-US" sz="2400" b="1" spc="300" dirty="0">
              <a:solidFill>
                <a:schemeClr val="accent4"/>
              </a:solidFill>
              <a:latin typeface="微软雅黑" panose="020B0503020204020204" charset="-122"/>
              <a:ea typeface="微软雅黑" panose="020B0503020204020204" charset="-122"/>
            </a:endParaRPr>
          </a:p>
        </p:txBody>
      </p:sp>
      <p:sp>
        <p:nvSpPr>
          <p:cNvPr id="37" name="文本框 36"/>
          <p:cNvSpPr txBox="1"/>
          <p:nvPr>
            <p:custDataLst>
              <p:tags r:id="rId6"/>
            </p:custDataLst>
          </p:nvPr>
        </p:nvSpPr>
        <p:spPr>
          <a:xfrm>
            <a:off x="879475" y="3666490"/>
            <a:ext cx="4758690" cy="460375"/>
          </a:xfrm>
          <a:prstGeom prst="rect">
            <a:avLst/>
          </a:prstGeom>
          <a:noFill/>
        </p:spPr>
        <p:txBody>
          <a:bodyPr wrap="square" rtlCol="0">
            <a:spAutoFit/>
          </a:bodyPr>
          <a:lstStyle/>
          <a:p>
            <a:pPr algn="l" eaLnBrk="1" fontAlgn="auto" hangingPunct="1">
              <a:spcBef>
                <a:spcPts val="0"/>
              </a:spcBef>
              <a:spcAft>
                <a:spcPts val="0"/>
              </a:spcAft>
            </a:pPr>
            <a:r>
              <a:rPr lang="zh-CN" sz="2400" b="1" spc="300" dirty="0">
                <a:solidFill>
                  <a:schemeClr val="accent4"/>
                </a:solidFill>
                <a:latin typeface="微软雅黑" panose="020B0503020204020204" charset="-122"/>
                <a:ea typeface="微软雅黑" panose="020B0503020204020204" charset="-122"/>
              </a:rPr>
              <a:t>愿意花时间精力来</a:t>
            </a:r>
            <a:r>
              <a:rPr lang="zh-CN" sz="2400" b="1" spc="300" dirty="0">
                <a:solidFill>
                  <a:schemeClr val="accent4"/>
                </a:solidFill>
                <a:latin typeface="微软雅黑" panose="020B0503020204020204" charset="-122"/>
                <a:ea typeface="微软雅黑" panose="020B0503020204020204" charset="-122"/>
              </a:rPr>
              <a:t>探索和钻研</a:t>
            </a:r>
            <a:endParaRPr lang="zh-CN" sz="2400" b="1" spc="300" dirty="0">
              <a:solidFill>
                <a:schemeClr val="accent4"/>
              </a:solidFill>
              <a:latin typeface="微软雅黑" panose="020B0503020204020204" charset="-122"/>
              <a:ea typeface="微软雅黑" panose="020B0503020204020204" charset="-122"/>
            </a:endParaRPr>
          </a:p>
        </p:txBody>
      </p:sp>
      <p:sp>
        <p:nvSpPr>
          <p:cNvPr id="38" name="文本框 37"/>
          <p:cNvSpPr txBox="1"/>
          <p:nvPr>
            <p:custDataLst>
              <p:tags r:id="rId7"/>
            </p:custDataLst>
          </p:nvPr>
        </p:nvSpPr>
        <p:spPr>
          <a:xfrm>
            <a:off x="6153150" y="1332230"/>
            <a:ext cx="4402455" cy="829945"/>
          </a:xfrm>
          <a:prstGeom prst="rect">
            <a:avLst/>
          </a:prstGeom>
          <a:noFill/>
        </p:spPr>
        <p:txBody>
          <a:bodyPr wrap="square" rtlCol="0">
            <a:spAutoFit/>
          </a:bodyPr>
          <a:lstStyle/>
          <a:p>
            <a:pPr algn="l" eaLnBrk="1" fontAlgn="auto" hangingPunct="1">
              <a:spcBef>
                <a:spcPts val="0"/>
              </a:spcBef>
              <a:spcAft>
                <a:spcPts val="0"/>
              </a:spcAft>
            </a:pPr>
            <a:r>
              <a:rPr lang="zh-CN" sz="2400" b="1" spc="300" dirty="0">
                <a:solidFill>
                  <a:schemeClr val="accent4"/>
                </a:solidFill>
                <a:latin typeface="微软雅黑" panose="020B0503020204020204" charset="-122"/>
                <a:ea typeface="微软雅黑" panose="020B0503020204020204" charset="-122"/>
              </a:rPr>
              <a:t>不要</a:t>
            </a:r>
            <a:r>
              <a:rPr lang="zh-CN" altLang="en-US" sz="2400" b="1" spc="300" dirty="0">
                <a:solidFill>
                  <a:schemeClr val="accent4"/>
                </a:solidFill>
                <a:latin typeface="微软雅黑" panose="020B0503020204020204" charset="-122"/>
                <a:ea typeface="微软雅黑" panose="020B0503020204020204" charset="-122"/>
              </a:rPr>
              <a:t>想着学一学、准备准备，等高年级再</a:t>
            </a:r>
            <a:r>
              <a:rPr lang="zh-CN" altLang="en-US" sz="2400" b="1" spc="300" dirty="0">
                <a:solidFill>
                  <a:schemeClr val="accent4"/>
                </a:solidFill>
                <a:latin typeface="微软雅黑" panose="020B0503020204020204" charset="-122"/>
                <a:ea typeface="微软雅黑" panose="020B0503020204020204" charset="-122"/>
              </a:rPr>
              <a:t>参加</a:t>
            </a:r>
            <a:endParaRPr lang="zh-CN" altLang="en-US" sz="2400" b="1" spc="300" dirty="0">
              <a:solidFill>
                <a:schemeClr val="accent4"/>
              </a:solidFill>
              <a:latin typeface="微软雅黑" panose="020B0503020204020204" charset="-122"/>
              <a:ea typeface="微软雅黑" panose="020B0503020204020204" charset="-122"/>
            </a:endParaRPr>
          </a:p>
        </p:txBody>
      </p:sp>
      <p:sp>
        <p:nvSpPr>
          <p:cNvPr id="39" name="文本框 38"/>
          <p:cNvSpPr txBox="1"/>
          <p:nvPr>
            <p:custDataLst>
              <p:tags r:id="rId8"/>
            </p:custDataLst>
          </p:nvPr>
        </p:nvSpPr>
        <p:spPr>
          <a:xfrm>
            <a:off x="6153150" y="3685540"/>
            <a:ext cx="4808220" cy="460375"/>
          </a:xfrm>
          <a:prstGeom prst="rect">
            <a:avLst/>
          </a:prstGeom>
          <a:noFill/>
        </p:spPr>
        <p:txBody>
          <a:bodyPr wrap="square" rtlCol="0">
            <a:spAutoFit/>
          </a:bodyPr>
          <a:lstStyle/>
          <a:p>
            <a:pPr algn="l" eaLnBrk="1" fontAlgn="auto" hangingPunct="1">
              <a:spcBef>
                <a:spcPts val="0"/>
              </a:spcBef>
              <a:spcAft>
                <a:spcPts val="0"/>
              </a:spcAft>
            </a:pPr>
            <a:r>
              <a:rPr lang="zh-CN" altLang="en-US" sz="2400" b="1" spc="300" dirty="0">
                <a:solidFill>
                  <a:schemeClr val="accent4"/>
                </a:solidFill>
                <a:latin typeface="微软雅黑" panose="020B0503020204020204" charset="-122"/>
                <a:ea typeface="微软雅黑" panose="020B0503020204020204" charset="-122"/>
              </a:rPr>
              <a:t>千万</a:t>
            </a:r>
            <a:r>
              <a:rPr lang="zh-CN" altLang="en-US" sz="2400" b="1" spc="300" dirty="0">
                <a:solidFill>
                  <a:schemeClr val="accent4"/>
                </a:solidFill>
                <a:latin typeface="微软雅黑" panose="020B0503020204020204" charset="-122"/>
                <a:ea typeface="微软雅黑" panose="020B0503020204020204" charset="-122"/>
              </a:rPr>
              <a:t>别妄自菲薄</a:t>
            </a:r>
            <a:endParaRPr lang="zh-CN" altLang="en-US" sz="2400" b="1" spc="300" dirty="0">
              <a:solidFill>
                <a:schemeClr val="accent4"/>
              </a:solidFill>
              <a:latin typeface="微软雅黑" panose="020B0503020204020204" charset="-122"/>
              <a:ea typeface="微软雅黑" panose="020B0503020204020204" charset="-122"/>
            </a:endParaRPr>
          </a:p>
        </p:txBody>
      </p:sp>
      <p:sp>
        <p:nvSpPr>
          <p:cNvPr id="42" name="文本框 41"/>
          <p:cNvSpPr txBox="1"/>
          <p:nvPr>
            <p:custDataLst>
              <p:tags r:id="rId9"/>
            </p:custDataLst>
          </p:nvPr>
        </p:nvSpPr>
        <p:spPr>
          <a:xfrm>
            <a:off x="6254115" y="2044700"/>
            <a:ext cx="5037455" cy="35941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eaLnBrk="1" fontAlgn="auto" hangingPunct="1">
              <a:spcBef>
                <a:spcPts val="0"/>
              </a:spcBef>
              <a:spcAft>
                <a:spcPts val="0"/>
              </a:spcAft>
            </a:pPr>
            <a:r>
              <a:rPr lang="en-US" altLang="zh-CN" sz="1800" dirty="0">
                <a:solidFill>
                  <a:srgbClr val="000000">
                    <a:lumMod val="85000"/>
                    <a:lumOff val="15000"/>
                  </a:srgbClr>
                </a:solidFill>
                <a:latin typeface="微软雅黑" panose="020B0503020204020204" charset="-122"/>
                <a:ea typeface="微软雅黑" panose="020B0503020204020204" charset="-122"/>
              </a:rPr>
              <a:t>     </a:t>
            </a:r>
            <a:endParaRPr lang="zh-CN" altLang="en-US" sz="1800" b="1" dirty="0">
              <a:solidFill>
                <a:srgbClr val="000000">
                  <a:lumMod val="85000"/>
                  <a:lumOff val="15000"/>
                </a:srgbClr>
              </a:solidFill>
              <a:latin typeface="微软雅黑" panose="020B0503020204020204" charset="-122"/>
              <a:ea typeface="微软雅黑" panose="020B0503020204020204" charset="-122"/>
            </a:endParaRPr>
          </a:p>
        </p:txBody>
      </p:sp>
      <p:sp>
        <p:nvSpPr>
          <p:cNvPr id="43" name="文本框 42"/>
          <p:cNvSpPr txBox="1"/>
          <p:nvPr>
            <p:custDataLst>
              <p:tags r:id="rId10"/>
            </p:custDataLst>
          </p:nvPr>
        </p:nvSpPr>
        <p:spPr>
          <a:xfrm>
            <a:off x="6254115" y="4363085"/>
            <a:ext cx="4960620" cy="92329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eaLnBrk="1" fontAlgn="auto" hangingPunct="1">
              <a:lnSpc>
                <a:spcPct val="100000"/>
              </a:lnSpc>
              <a:spcBef>
                <a:spcPts val="0"/>
              </a:spcBef>
              <a:buClrTx/>
              <a:buSzTx/>
              <a:buFontTx/>
            </a:pPr>
            <a:r>
              <a:rPr lang="en-US" altLang="zh-CN" sz="2000" b="1" spc="0">
                <a:solidFill>
                  <a:schemeClr val="tx1"/>
                </a:solidFill>
              </a:rPr>
              <a:t>       “自学者和学生的区别，不在于知识的广度，而在于生命力和自信心的差异。”</a:t>
            </a:r>
            <a:endParaRPr lang="en-US" altLang="zh-CN" sz="2000" b="1" spc="0">
              <a:solidFill>
                <a:schemeClr val="tx1"/>
              </a:solidFill>
            </a:endParaRPr>
          </a:p>
          <a:p>
            <a:pPr algn="l" eaLnBrk="1" fontAlgn="auto" hangingPunct="1">
              <a:lnSpc>
                <a:spcPct val="100000"/>
              </a:lnSpc>
              <a:spcBef>
                <a:spcPts val="0"/>
              </a:spcBef>
              <a:buClrTx/>
              <a:buSzTx/>
              <a:buFontTx/>
            </a:pPr>
            <a:r>
              <a:rPr lang="zh-CN" altLang="en-US" sz="2000" b="1" spc="0">
                <a:solidFill>
                  <a:schemeClr val="tx1"/>
                </a:solidFill>
              </a:rPr>
              <a:t>（《生命不能承受</a:t>
            </a:r>
            <a:r>
              <a:rPr lang="zh-CN" altLang="en-US" sz="2000" b="1" spc="0">
                <a:solidFill>
                  <a:schemeClr val="tx1"/>
                </a:solidFill>
              </a:rPr>
              <a:t>之轻》）</a:t>
            </a:r>
            <a:endParaRPr lang="zh-CN" altLang="en-US" sz="2000" b="1" spc="0">
              <a:solidFill>
                <a:schemeClr val="tx1"/>
              </a:solidFill>
            </a:endParaRPr>
          </a:p>
        </p:txBody>
      </p:sp>
      <p:grpSp>
        <p:nvGrpSpPr>
          <p:cNvPr id="44" name="组合 43"/>
          <p:cNvGrpSpPr/>
          <p:nvPr>
            <p:custDataLst>
              <p:tags r:id="rId11"/>
            </p:custDataLst>
          </p:nvPr>
        </p:nvGrpSpPr>
        <p:grpSpPr>
          <a:xfrm>
            <a:off x="10818521" y="3722761"/>
            <a:ext cx="468000" cy="468000"/>
            <a:chOff x="568325" y="5118109"/>
            <a:chExt cx="479425" cy="479426"/>
          </a:xfrm>
          <a:solidFill>
            <a:schemeClr val="accent4"/>
          </a:solidFill>
        </p:grpSpPr>
        <p:sp>
          <p:nvSpPr>
            <p:cNvPr id="53" name="Freeform 48"/>
            <p:cNvSpPr>
              <a:spLocks noEditPoints="1"/>
            </p:cNvSpPr>
            <p:nvPr>
              <p:custDataLst>
                <p:tags r:id="rId12"/>
              </p:custDataLst>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4" name="Freeform 49"/>
            <p:cNvSpPr>
              <a:spLocks noEditPoints="1"/>
            </p:cNvSpPr>
            <p:nvPr>
              <p:custDataLst>
                <p:tags r:id="rId13"/>
              </p:custDataLst>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nvGrpSpPr>
          <p:cNvPr id="55" name="组合 54"/>
          <p:cNvGrpSpPr/>
          <p:nvPr>
            <p:custDataLst>
              <p:tags r:id="rId14"/>
            </p:custDataLst>
          </p:nvPr>
        </p:nvGrpSpPr>
        <p:grpSpPr>
          <a:xfrm>
            <a:off x="5465260" y="1363240"/>
            <a:ext cx="468000" cy="468000"/>
            <a:chOff x="1528763" y="1266827"/>
            <a:chExt cx="481013" cy="481013"/>
          </a:xfrm>
          <a:solidFill>
            <a:schemeClr val="accent4"/>
          </a:solidFill>
        </p:grpSpPr>
        <p:sp>
          <p:nvSpPr>
            <p:cNvPr id="56" name="Freeform 146"/>
            <p:cNvSpPr/>
            <p:nvPr>
              <p:custDataLst>
                <p:tags r:id="rId15"/>
              </p:custDataLst>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7" name="Freeform 147"/>
            <p:cNvSpPr/>
            <p:nvPr>
              <p:custDataLst>
                <p:tags r:id="rId16"/>
              </p:custDataLst>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8" name="Freeform 148"/>
            <p:cNvSpPr/>
            <p:nvPr>
              <p:custDataLst>
                <p:tags r:id="rId17"/>
              </p:custDataLst>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9" name="Freeform 149"/>
            <p:cNvSpPr/>
            <p:nvPr>
              <p:custDataLst>
                <p:tags r:id="rId18"/>
              </p:custDataLst>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0" name="Freeform 150"/>
            <p:cNvSpPr/>
            <p:nvPr>
              <p:custDataLst>
                <p:tags r:id="rId19"/>
              </p:custDataLst>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1" name="Freeform 151"/>
            <p:cNvSpPr/>
            <p:nvPr>
              <p:custDataLst>
                <p:tags r:id="rId20"/>
              </p:custDataLst>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2" name="Freeform 152"/>
            <p:cNvSpPr/>
            <p:nvPr>
              <p:custDataLst>
                <p:tags r:id="rId21"/>
              </p:custDataLst>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3" name="Freeform 153"/>
            <p:cNvSpPr/>
            <p:nvPr>
              <p:custDataLst>
                <p:tags r:id="rId22"/>
              </p:custDataLst>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4" name="Freeform 154"/>
            <p:cNvSpPr/>
            <p:nvPr>
              <p:custDataLst>
                <p:tags r:id="rId23"/>
              </p:custDataLst>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5" name="Freeform 155"/>
            <p:cNvSpPr/>
            <p:nvPr>
              <p:custDataLst>
                <p:tags r:id="rId24"/>
              </p:custDataLst>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6" name="Freeform 156"/>
            <p:cNvSpPr/>
            <p:nvPr>
              <p:custDataLst>
                <p:tags r:id="rId25"/>
              </p:custDataLst>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67" name="Freeform 157"/>
            <p:cNvSpPr/>
            <p:nvPr>
              <p:custDataLst>
                <p:tags r:id="rId26"/>
              </p:custDataLst>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sp>
        <p:nvSpPr>
          <p:cNvPr id="68" name="Freeform 111"/>
          <p:cNvSpPr>
            <a:spLocks noEditPoints="1"/>
          </p:cNvSpPr>
          <p:nvPr>
            <p:custDataLst>
              <p:tags r:id="rId27"/>
            </p:custDataLst>
          </p:nvPr>
        </p:nvSpPr>
        <p:spPr bwMode="auto">
          <a:xfrm>
            <a:off x="10823284" y="1366708"/>
            <a:ext cx="468000" cy="437996"/>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accent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nvGrpSpPr>
          <p:cNvPr id="69" name="组合 68"/>
          <p:cNvGrpSpPr/>
          <p:nvPr>
            <p:custDataLst>
              <p:tags r:id="rId28"/>
            </p:custDataLst>
          </p:nvPr>
        </p:nvGrpSpPr>
        <p:grpSpPr>
          <a:xfrm>
            <a:off x="5476661" y="3710172"/>
            <a:ext cx="468000" cy="468000"/>
            <a:chOff x="4411663" y="304800"/>
            <a:chExt cx="481013" cy="481013"/>
          </a:xfrm>
          <a:solidFill>
            <a:schemeClr val="accent4"/>
          </a:solidFill>
        </p:grpSpPr>
        <p:sp>
          <p:nvSpPr>
            <p:cNvPr id="70" name="Freeform 228"/>
            <p:cNvSpPr>
              <a:spLocks noEditPoints="1"/>
            </p:cNvSpPr>
            <p:nvPr>
              <p:custDataLst>
                <p:tags r:id="rId29"/>
              </p:custDataLst>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71" name="Oval 229"/>
            <p:cNvSpPr>
              <a:spLocks noChangeArrowheads="1"/>
            </p:cNvSpPr>
            <p:nvPr>
              <p:custDataLst>
                <p:tags r:id="rId30"/>
              </p:custDataLst>
            </p:nvPr>
          </p:nvSpPr>
          <p:spPr bwMode="auto">
            <a:xfrm>
              <a:off x="4637088" y="530225"/>
              <a:ext cx="30163" cy="30163"/>
            </a:xfrm>
            <a:prstGeom prst="ellipse">
              <a:avLst/>
            </a:pr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72" name="Freeform 230"/>
            <p:cNvSpPr>
              <a:spLocks noEditPoints="1"/>
            </p:cNvSpPr>
            <p:nvPr>
              <p:custDataLst>
                <p:tags r:id="rId31"/>
              </p:custDataLst>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sp>
        <p:nvSpPr>
          <p:cNvPr id="12" name="文本占位符 11"/>
          <p:cNvSpPr>
            <a:spLocks noGrp="1"/>
          </p:cNvSpPr>
          <p:nvPr>
            <p:ph type="body" sz="quarter" idx="12"/>
          </p:nvPr>
        </p:nvSpPr>
        <p:spPr>
          <a:xfrm>
            <a:off x="1522095" y="232410"/>
            <a:ext cx="7905750" cy="607060"/>
          </a:xfrm>
        </p:spPr>
        <p:txBody>
          <a:bodyPr/>
          <a:p>
            <a:pPr marL="0" indent="0">
              <a:buNone/>
            </a:pPr>
            <a:r>
              <a:rPr lang="zh-CN" altLang="en-US" b="1" dirty="0"/>
              <a:t>双创、竞赛</a:t>
            </a:r>
            <a:r>
              <a:rPr lang="en-US" altLang="zh-CN" b="1" dirty="0"/>
              <a:t>tips</a:t>
            </a:r>
            <a:endParaRPr lang="en-US" altLang="zh-CN" b="1" dirty="0"/>
          </a:p>
        </p:txBody>
      </p:sp>
      <p:sp>
        <p:nvSpPr>
          <p:cNvPr id="2" name="文本框 1"/>
          <p:cNvSpPr txBox="1"/>
          <p:nvPr/>
        </p:nvSpPr>
        <p:spPr>
          <a:xfrm>
            <a:off x="830580" y="2461260"/>
            <a:ext cx="5194935" cy="460375"/>
          </a:xfrm>
          <a:prstGeom prst="rect">
            <a:avLst/>
          </a:prstGeom>
          <a:noFill/>
        </p:spPr>
        <p:txBody>
          <a:bodyPr wrap="square" rtlCol="0" anchor="t">
            <a:spAutoFit/>
          </a:bodyPr>
          <a:p>
            <a:r>
              <a:rPr lang="en-US" altLang="zh-CN" sz="2400" b="1"/>
              <a:t>“</a:t>
            </a:r>
            <a:r>
              <a:rPr lang="zh-CN" altLang="en-US" sz="2400" b="1"/>
              <a:t>要有最坏情况也要自己完成的觉悟</a:t>
            </a:r>
            <a:r>
              <a:rPr lang="en-US" altLang="zh-CN" sz="2400" b="1"/>
              <a:t>”</a:t>
            </a:r>
            <a:endParaRPr lang="en-US" altLang="zh-CN" sz="2400" b="1"/>
          </a:p>
        </p:txBody>
      </p:sp>
      <p:sp>
        <p:nvSpPr>
          <p:cNvPr id="3" name="文本框 2"/>
          <p:cNvSpPr txBox="1"/>
          <p:nvPr/>
        </p:nvSpPr>
        <p:spPr>
          <a:xfrm>
            <a:off x="6182360" y="2312035"/>
            <a:ext cx="5194935" cy="829945"/>
          </a:xfrm>
          <a:prstGeom prst="rect">
            <a:avLst/>
          </a:prstGeom>
          <a:noFill/>
        </p:spPr>
        <p:txBody>
          <a:bodyPr wrap="square" rtlCol="0" anchor="t">
            <a:spAutoFit/>
          </a:bodyPr>
          <a:p>
            <a:r>
              <a:rPr lang="en-US" altLang="zh-CN" sz="2400" b="1"/>
              <a:t>“</a:t>
            </a:r>
            <a:r>
              <a:rPr lang="zh-CN" altLang="en-US" sz="2400" b="1"/>
              <a:t>你永远都准备不好</a:t>
            </a:r>
            <a:r>
              <a:rPr lang="en-US" altLang="zh-CN" sz="2400" b="1"/>
              <a:t>”</a:t>
            </a:r>
            <a:endParaRPr lang="en-US" altLang="zh-CN" sz="2400" b="1"/>
          </a:p>
          <a:p>
            <a:r>
              <a:rPr lang="en-US" altLang="zh-CN" sz="2400" b="1"/>
              <a:t>“</a:t>
            </a:r>
            <a:r>
              <a:rPr lang="zh-CN" altLang="en-US" sz="2400" b="1"/>
              <a:t>实践是检验真理的唯一标准</a:t>
            </a:r>
            <a:r>
              <a:rPr lang="en-US" altLang="zh-CN" sz="2400" b="1"/>
              <a:t>”</a:t>
            </a:r>
            <a:endParaRPr lang="en-US" altLang="zh-CN" sz="2400" b="1"/>
          </a:p>
        </p:txBody>
      </p:sp>
      <p:sp>
        <p:nvSpPr>
          <p:cNvPr id="4" name="文本框 3"/>
          <p:cNvSpPr txBox="1"/>
          <p:nvPr/>
        </p:nvSpPr>
        <p:spPr>
          <a:xfrm>
            <a:off x="814705" y="4178300"/>
            <a:ext cx="5201285" cy="1630045"/>
          </a:xfrm>
          <a:prstGeom prst="rect">
            <a:avLst/>
          </a:prstGeom>
        </p:spPr>
        <p:txBody>
          <a:bodyPr wrap="square">
            <a:spAutoFit/>
          </a:bodyPr>
          <a:p>
            <a:pPr marL="0" indent="0"/>
            <a:r>
              <a:rPr lang="en-US" altLang="zh-CN" sz="2000" b="1" i="0"/>
              <a:t>     “追求知识，我同样激情澎湃。我渴望了解人之心灵，渴望明白群星为何闪烁。我竭力要弄清毕达哥拉斯数字的力量——那左右一切事物的力量。虽然并非战绩辉煌，但我已小有所成。”</a:t>
            </a:r>
            <a:r>
              <a:rPr lang="zh-CN" altLang="en-US" sz="2000" b="1" i="0"/>
              <a:t>（</a:t>
            </a:r>
            <a:r>
              <a:rPr lang="zh-CN" altLang="en-US" sz="2000" b="1" i="0"/>
              <a:t>卢梭）</a:t>
            </a:r>
            <a:endParaRPr lang="zh-CN" altLang="en-US" sz="2000" b="1" i="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7" grpId="0"/>
      <p:bldP spid="39" grpId="0"/>
      <p:bldP spid="43" grpId="0"/>
      <p:bldP spid="4"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a:xfrm>
            <a:off x="510540" y="363855"/>
            <a:ext cx="9928225" cy="607060"/>
          </a:xfrm>
        </p:spPr>
        <p:txBody>
          <a:bodyPr/>
          <a:lstStyle/>
          <a:p>
            <a:r>
              <a:rPr lang="zh-CN" altLang="en-US" b="1" dirty="0"/>
              <a:t>科研：大胆假设</a:t>
            </a:r>
            <a:r>
              <a:rPr lang="en-US" altLang="zh-CN" b="1" dirty="0"/>
              <a:t>       </a:t>
            </a:r>
            <a:r>
              <a:rPr lang="zh-CN" altLang="en-US" b="1" dirty="0"/>
              <a:t>严谨验证</a:t>
            </a:r>
            <a:r>
              <a:rPr lang="en-US" altLang="zh-CN" b="1" dirty="0"/>
              <a:t>       </a:t>
            </a:r>
            <a:r>
              <a:rPr lang="zh-CN" altLang="en-US" b="1" dirty="0"/>
              <a:t>灵活</a:t>
            </a:r>
            <a:r>
              <a:rPr lang="zh-CN" altLang="en-US" b="1" dirty="0"/>
              <a:t>运用</a:t>
            </a:r>
            <a:endParaRPr lang="zh-CN" altLang="en-US" b="1" dirty="0"/>
          </a:p>
          <a:p>
            <a:endParaRPr lang="zh-CN" altLang="en-US" b="1" dirty="0"/>
          </a:p>
        </p:txBody>
      </p:sp>
      <p:sp>
        <p:nvSpPr>
          <p:cNvPr id="17" name="任意多边形: 形状 16"/>
          <p:cNvSpPr/>
          <p:nvPr/>
        </p:nvSpPr>
        <p:spPr>
          <a:xfrm flipV="1">
            <a:off x="660399" y="1680844"/>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p:nvPr/>
        </p:nvCxnSpPr>
        <p:spPr>
          <a:xfrm>
            <a:off x="1108164" y="1680844"/>
            <a:ext cx="3771900"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 name="文本占位符 1"/>
          <p:cNvSpPr/>
          <p:nvPr>
            <p:ph type="body" sz="quarter" idx="13"/>
          </p:nvPr>
        </p:nvSpPr>
        <p:spPr>
          <a:xfrm>
            <a:off x="510540" y="970915"/>
            <a:ext cx="11779885" cy="607060"/>
          </a:xfrm>
        </p:spPr>
        <p:txBody>
          <a:bodyPr/>
          <a:p>
            <a:r>
              <a:rPr lang="zh-CN" altLang="en-US"/>
              <a:t>面向抑郁障碍的便携式智能评估与干预</a:t>
            </a:r>
            <a:r>
              <a:rPr lang="zh-CN" altLang="en-US"/>
              <a:t>系统</a:t>
            </a:r>
            <a:endParaRPr lang="zh-CN" altLang="en-US"/>
          </a:p>
        </p:txBody>
      </p:sp>
      <p:sp>
        <p:nvSpPr>
          <p:cNvPr id="4" name="右箭头 3"/>
          <p:cNvSpPr/>
          <p:nvPr/>
        </p:nvSpPr>
        <p:spPr>
          <a:xfrm>
            <a:off x="3579495" y="467995"/>
            <a:ext cx="789305" cy="337185"/>
          </a:xfrm>
          <a:prstGeom prst="rightArrow">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 name="右箭头 4"/>
          <p:cNvSpPr/>
          <p:nvPr/>
        </p:nvSpPr>
        <p:spPr>
          <a:xfrm>
            <a:off x="6189345" y="445135"/>
            <a:ext cx="789305" cy="337185"/>
          </a:xfrm>
          <a:prstGeom prst="rightArrow">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6463030" y="2113280"/>
            <a:ext cx="5384800" cy="3447415"/>
          </a:xfrm>
          <a:prstGeom prst="rect">
            <a:avLst/>
          </a:prstGeom>
        </p:spPr>
      </p:pic>
      <p:pic>
        <p:nvPicPr>
          <p:cNvPr id="8" name="图片 7"/>
          <p:cNvPicPr>
            <a:picLocks noChangeAspect="1"/>
          </p:cNvPicPr>
          <p:nvPr/>
        </p:nvPicPr>
        <p:blipFill>
          <a:blip r:embed="rId2"/>
          <a:stretch>
            <a:fillRect/>
          </a:stretch>
        </p:blipFill>
        <p:spPr>
          <a:xfrm>
            <a:off x="452755" y="2113915"/>
            <a:ext cx="6010275" cy="3446780"/>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a:xfrm>
            <a:off x="510540" y="226695"/>
            <a:ext cx="12103735" cy="5825490"/>
          </a:xfrm>
        </p:spPr>
        <p:txBody>
          <a:bodyPr/>
          <a:lstStyle/>
          <a:p>
            <a:r>
              <a:rPr lang="zh-CN" altLang="en-US" b="1" dirty="0"/>
              <a:t>保研</a:t>
            </a:r>
            <a:endParaRPr lang="zh-CN" altLang="en-US" b="1" dirty="0"/>
          </a:p>
          <a:p>
            <a:r>
              <a:rPr lang="en-US" altLang="zh-CN" b="1" dirty="0"/>
              <a:t>·</a:t>
            </a:r>
            <a:r>
              <a:rPr lang="zh-CN" altLang="en-US" b="1" dirty="0"/>
              <a:t>达到最低要求，成绩</a:t>
            </a:r>
            <a:r>
              <a:rPr lang="zh-CN" altLang="en-US" b="1" dirty="0"/>
              <a:t>优先</a:t>
            </a:r>
            <a:endParaRPr lang="zh-CN" altLang="en-US" b="1" dirty="0"/>
          </a:p>
          <a:p>
            <a:r>
              <a:rPr lang="en-US" altLang="zh-CN" b="1" dirty="0"/>
              <a:t>·</a:t>
            </a:r>
            <a:r>
              <a:rPr lang="zh-CN" altLang="en-US" b="1" dirty="0"/>
              <a:t>提前规划竞赛，留时间沉淀科研</a:t>
            </a:r>
            <a:r>
              <a:rPr lang="zh-CN" altLang="en-US" b="1" dirty="0"/>
              <a:t>项目</a:t>
            </a:r>
            <a:endParaRPr lang="en-US" altLang="zh-CN" b="1" dirty="0"/>
          </a:p>
          <a:p>
            <a:r>
              <a:rPr lang="en-US" altLang="zh-CN" b="1" dirty="0"/>
              <a:t>·</a:t>
            </a:r>
            <a:r>
              <a:rPr lang="zh-CN" altLang="en-US" b="1" dirty="0"/>
              <a:t>你愿意每天</a:t>
            </a:r>
            <a:r>
              <a:rPr lang="en-US" altLang="zh-CN" b="1" dirty="0"/>
              <a:t>/</a:t>
            </a:r>
            <a:r>
              <a:rPr lang="zh-CN" altLang="en-US" b="1" dirty="0"/>
              <a:t>每周花几个小时在双创</a:t>
            </a:r>
            <a:r>
              <a:rPr lang="en-US" altLang="zh-CN" b="1" dirty="0"/>
              <a:t>/</a:t>
            </a:r>
            <a:r>
              <a:rPr lang="zh-CN" altLang="en-US" b="1" dirty="0"/>
              <a:t>竞赛</a:t>
            </a:r>
            <a:r>
              <a:rPr lang="en-US" altLang="zh-CN" b="1" dirty="0"/>
              <a:t>/</a:t>
            </a:r>
            <a:r>
              <a:rPr lang="zh-CN" altLang="en-US" b="1" dirty="0"/>
              <a:t>科研上？</a:t>
            </a:r>
            <a:endParaRPr lang="en-US" altLang="zh-CN" b="1" dirty="0"/>
          </a:p>
          <a:p>
            <a:r>
              <a:rPr lang="en-US" altLang="zh-CN" b="1" dirty="0"/>
              <a:t>·</a:t>
            </a:r>
            <a:r>
              <a:rPr lang="zh-CN" altLang="en-US" b="1" dirty="0"/>
              <a:t>保外尽量至少半年联系导师</a:t>
            </a:r>
            <a:endParaRPr lang="en-US" altLang="zh-CN" b="1" dirty="0"/>
          </a:p>
          <a:p>
            <a:r>
              <a:rPr lang="en-US" altLang="zh-CN" b="1" dirty="0"/>
              <a:t>·</a:t>
            </a:r>
            <a:r>
              <a:rPr lang="zh-CN" altLang="en-US" b="1" dirty="0"/>
              <a:t>硕士</a:t>
            </a:r>
            <a:r>
              <a:rPr lang="en-US" altLang="zh-CN" b="1" dirty="0"/>
              <a:t>vs</a:t>
            </a:r>
            <a:r>
              <a:rPr lang="zh-CN" altLang="en-US" b="1" dirty="0"/>
              <a:t>博士，</a:t>
            </a:r>
            <a:r>
              <a:rPr lang="zh-CN" altLang="en-US" b="1" dirty="0"/>
              <a:t>学硕</a:t>
            </a:r>
            <a:r>
              <a:rPr lang="en-US" altLang="zh-CN" b="1" dirty="0"/>
              <a:t>vs</a:t>
            </a:r>
            <a:r>
              <a:rPr lang="zh-CN" altLang="en-US" b="1" dirty="0"/>
              <a:t>专硕？</a:t>
            </a:r>
            <a:endParaRPr lang="zh-CN" altLang="en-US" b="1" dirty="0"/>
          </a:p>
          <a:p>
            <a:pPr indent="457200"/>
            <a:r>
              <a:rPr lang="zh-CN" altLang="en-US" b="1" dirty="0"/>
              <a:t>你希望尽快工作赚钱还是留校</a:t>
            </a:r>
            <a:r>
              <a:rPr lang="zh-CN" altLang="en-US" b="1" dirty="0"/>
              <a:t>走科研？</a:t>
            </a:r>
            <a:endParaRPr lang="zh-CN" altLang="en-US" b="1" dirty="0"/>
          </a:p>
          <a:p>
            <a:pPr indent="457200"/>
            <a:r>
              <a:rPr lang="zh-CN" altLang="en-US" b="1" dirty="0">
                <a:sym typeface="+mn-ea"/>
              </a:rPr>
              <a:t>你愿意坐多久冷板凳，</a:t>
            </a:r>
            <a:r>
              <a:rPr lang="en-US" altLang="zh-CN" b="1" dirty="0">
                <a:sym typeface="+mn-ea"/>
              </a:rPr>
              <a:t>3</a:t>
            </a:r>
            <a:r>
              <a:rPr lang="zh-CN" altLang="en-US" b="1" dirty="0">
                <a:sym typeface="+mn-ea"/>
              </a:rPr>
              <a:t>个月、半年、一年以上？</a:t>
            </a:r>
            <a:endParaRPr lang="zh-CN" altLang="en-US" b="1" dirty="0"/>
          </a:p>
          <a:p>
            <a:pPr indent="457200"/>
            <a:r>
              <a:rPr lang="zh-CN" altLang="en-US" b="1" dirty="0"/>
              <a:t>假设资源不受限，你有没有最想探索</a:t>
            </a:r>
            <a:r>
              <a:rPr lang="zh-CN" altLang="en-US" b="1" dirty="0"/>
              <a:t>的问题？</a:t>
            </a:r>
            <a:endParaRPr lang="zh-CN" altLang="en-US" b="1" dirty="0"/>
          </a:p>
          <a:p>
            <a:pPr indent="457200"/>
            <a:endParaRPr lang="zh-CN" altLang="en-US" b="1"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380355" y="3759835"/>
            <a:ext cx="6079490" cy="1383665"/>
          </a:xfrm>
          <a:prstGeom prst="rect">
            <a:avLst/>
          </a:prstGeom>
          <a:noFill/>
        </p:spPr>
        <p:txBody>
          <a:bodyPr wrap="square">
            <a:spAutoFit/>
          </a:bodyPr>
          <a:lstStyle/>
          <a:p>
            <a:pPr marL="0" marR="0" lvl="0" algn="l" defTabSz="914400" rtl="0" eaLnBrk="1" fontAlgn="auto" latinLnBrk="0" hangingPunct="1">
              <a:lnSpc>
                <a:spcPct val="100000"/>
              </a:lnSpc>
              <a:spcBef>
                <a:spcPts val="0"/>
              </a:spcBef>
              <a:buClrTx/>
              <a:buSzTx/>
              <a:buFontTx/>
              <a:buNone/>
            </a:pPr>
            <a:r>
              <a:rPr kumimoji="0" lang="zh-CN" sz="2800" b="1" i="0" u="none" strike="noStrike" kern="1200" cap="none" spc="0" normalizeH="0" baseline="0">
                <a:latin typeface="微软雅黑" panose="020B0503020204020204" charset="-122"/>
                <a:ea typeface="微软雅黑" panose="020B0503020204020204" charset="-122"/>
                <a:cs typeface="微软雅黑" panose="020B0503020204020204" charset="-122"/>
                <a:sym typeface="+mn-lt"/>
              </a:rPr>
              <a:t>“对爱的渴望，对知识的追求，对人类苦难不可遏制的同情，这三种纯洁但无比强烈的激情支配着我的一生。”</a:t>
            </a:r>
            <a:endParaRPr kumimoji="0" lang="zh-CN" sz="2800" b="1" i="0" u="none" strike="noStrike" kern="1200" cap="none" spc="0" normalizeH="0" baseline="0">
              <a:latin typeface="微软雅黑" panose="020B0503020204020204" charset="-122"/>
              <a:ea typeface="微软雅黑" panose="020B0503020204020204" charset="-122"/>
              <a:cs typeface="微软雅黑" panose="020B0503020204020204" charset="-122"/>
              <a:sym typeface="+mn-lt"/>
            </a:endParaRPr>
          </a:p>
        </p:txBody>
      </p:sp>
      <p:sp>
        <p:nvSpPr>
          <p:cNvPr id="3" name="文本框 2"/>
          <p:cNvSpPr txBox="1"/>
          <p:nvPr/>
        </p:nvSpPr>
        <p:spPr>
          <a:xfrm>
            <a:off x="5380355" y="1247775"/>
            <a:ext cx="6096000" cy="1814830"/>
          </a:xfrm>
          <a:prstGeom prst="rect">
            <a:avLst/>
          </a:prstGeom>
          <a:noFill/>
        </p:spPr>
        <p:txBody>
          <a:bodyPr wrap="square" rtlCol="0" anchor="t">
            <a:spAutoFit/>
          </a:bodyPr>
          <a:p>
            <a:r>
              <a:rPr lang="zh-CN" sz="2800" b="1">
                <a:solidFill>
                  <a:schemeClr val="tx1"/>
                </a:solidFill>
                <a:latin typeface="微软雅黑" panose="020B0503020204020204" charset="-122"/>
                <a:ea typeface="微软雅黑" panose="020B0503020204020204" charset="-122"/>
                <a:cs typeface="微软雅黑" panose="020B0503020204020204" charset="-122"/>
                <a:sym typeface="+mn-ea"/>
              </a:rPr>
              <a:t>“直面人类的心灵痛苦，体会到你我他之间的息息相关。好像对这个世界更多了一份温柔和耐心，更多了一点包容和体谅。</a:t>
            </a:r>
            <a:r>
              <a:rPr lang="en-US" altLang="zh-CN" sz="28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8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pull/>
  </p:transition>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3549,&quot;width&quot;:2665}"/>
  <p:tag name="KSO_WM_UNIT_PLACING_PICTURE_USER_RELATIVERECTANGLE" val="{&quot;bottom&quot;:0,&quot;left&quot;:0,&quot;right&quot;:0,&quot;top&quot;:0}"/>
  <p:tag name="KSO_WM_UNIT_PLACING_PICTURE_COLLAGE_RELATIVERECTANGLE" val="{&quot;bottom&quot;:0.07391972466189575,&quot;left&quot;:0,&quot;right&quot;:0,&quot;top&quot;:0.07391972466189575}"/>
  <p:tag name="KSO_WM_UNIT_PLACING_PICTURE_COLLAGE_VIEWPORT" val="{&quot;height&quot;:2886.593306877886,&quot;width&quot;:2543.6384950025654}"/>
  <p:tag name="KSO_WM_UNIT_PLACING_PICTURE_INFO" val="{&quot;code&quot;:&quot;bAb[1]&quot;,&quot;full_picture&quot;:false,&quot;last_crop_picture&quot;:&quot;bAb[1]&quot;,&quot;scheme&quot;:&quot;4-7&quot;,&quot;spacing&quot;:5}"/>
  <p:tag name="KSO_WM_UNIT_PLACING_PICTURE" val="181225.930"/>
  <p:tag name="KSO_WM_UNIT_ID" val=""/>
</p:tagLst>
</file>

<file path=ppt/tags/tag11.xml><?xml version="1.0" encoding="utf-8"?>
<p:tagLst xmlns:p="http://schemas.openxmlformats.org/presentationml/2006/main">
  <p:tag name="KSO_WM_UNIT_PLACING_PICTURE_USER_VIEWPORT" val="{&quot;height&quot;:3262,&quot;width&quot;:4348}"/>
  <p:tag name="KSO_WM_UNIT_PLACING_PICTURE_USER_RELATIVERECTANGLE" val="{&quot;bottom&quot;:0,&quot;left&quot;:0,&quot;right&quot;:0,&quot;top&quot;:0}"/>
  <p:tag name="KSO_WM_UNIT_PLACING_PICTURE_COLLAGE_RELATIVERECTANGLE" val="{&quot;bottom&quot;:0.1291299658425497,&quot;left&quot;:0,&quot;right&quot;:0,&quot;top&quot;:0.1291299658425497}"/>
  <p:tag name="KSO_WM_UNIT_PLACING_PICTURE_COLLAGE_VIEWPORT" val="{&quot;height&quot;:2886.593306877886,&quot;width&quot;:5187.276990005131}"/>
  <p:tag name="KSO_WM_UNIT_PLACING_PICTURE_INFO" val="{&quot;code&quot;:&quot;bAb[1]&quot;,&quot;full_picture&quot;:false,&quot;last_crop_picture&quot;:&quot;bAb[1]&quot;,&quot;scheme&quot;:&quot;4-7&quot;,&quot;spacing&quot;:5}"/>
  <p:tag name="KSO_WM_UNIT_PLACING_PICTURE" val="181225.930"/>
  <p:tag name="KSO_WM_UNIT_ID" val=""/>
</p:tagLst>
</file>

<file path=ppt/tags/tag12.xml><?xml version="1.0" encoding="utf-8"?>
<p:tagLst xmlns:p="http://schemas.openxmlformats.org/presentationml/2006/main">
  <p:tag name="KSO_WM_UNIT_PLACING_PICTURE_USER_VIEWPORT" val="{&quot;height&quot;:3804,&quot;width&quot;:2853}"/>
  <p:tag name="KSO_WM_UNIT_PLACING_PICTURE_USER_RELATIVERECTANGLE" val="{&quot;bottom&quot;:0,&quot;left&quot;:0,&quot;right&quot;:0,&quot;top&quot;:0}"/>
  <p:tag name="KSO_WM_UNIT_PLACING_PICTURE_COLLAGE_RELATIVERECTANGLE" val="{&quot;bottom&quot;:0.07443933475377149,&quot;left&quot;:0,&quot;right&quot;:0,&quot;top&quot;:0.07443933475377149}"/>
  <p:tag name="KSO_WM_UNIT_PLACING_PICTURE_COLLAGE_VIEWPORT" val="{&quot;height&quot;:2886.593306877886,&quot;width&quot;:2543.6384950025654}"/>
  <p:tag name="KSO_WM_UNIT_PLACING_PICTURE_INFO" val="{&quot;code&quot;:&quot;bAb[1]&quot;,&quot;full_picture&quot;:false,&quot;last_crop_picture&quot;:&quot;bAb[1]&quot;,&quot;scheme&quot;:&quot;4-7&quot;,&quot;spacing&quot;:5}"/>
  <p:tag name="KSO_WM_UNIT_PLACING_PICTURE" val="181225.930"/>
  <p:tag name="KSO_WM_UNIT_ID" val=""/>
</p:tagLst>
</file>

<file path=ppt/tags/tag13.xml><?xml version="1.0" encoding="utf-8"?>
<p:tagLst xmlns:p="http://schemas.openxmlformats.org/presentationml/2006/main">
  <p:tag name="KSO_WM_UNIT_PLACING_PICTURE_USER_VIEWPORT" val="{&quot;height&quot;:2937,&quot;width&quot;:3915}"/>
  <p:tag name="KSO_WM_UNIT_PLACING_PICTURE_USER_RELATIVERECTANGLE" val="{&quot;bottom&quot;:0,&quot;left&quot;:0,&quot;right&quot;:0,&quot;top&quot;:0}"/>
  <p:tag name="KSO_WM_UNIT_PLACING_PICTURE_COLLAGE_RELATIVERECTANGLE" val="{&quot;bottom&quot;:0.12911097229839705,&quot;left&quot;:0,&quot;right&quot;:0,&quot;top&quot;:0.12911097229839705}"/>
  <p:tag name="KSO_WM_UNIT_PLACING_PICTURE_COLLAGE_VIEWPORT" val="{&quot;height&quot;:2886.593306877886,&quot;width&quot;:5187.276990005131}"/>
  <p:tag name="KSO_WM_UNIT_PLACING_PICTURE_INFO" val="{&quot;code&quot;:&quot;bAb[1]&quot;,&quot;full_picture&quot;:false,&quot;last_crop_picture&quot;:&quot;bAb[1]&quot;,&quot;scheme&quot;:&quot;4-7&quot;,&quot;spacing&quot;:5}"/>
  <p:tag name="KSO_WM_UNIT_PLACING_PICTURE" val="181225.930"/>
  <p:tag name="KSO_WM_UNIT_ID" val=""/>
</p:tagLst>
</file>

<file path=ppt/tags/tag14.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15.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16.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17.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18.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19.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1.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2.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3.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4.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5.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6.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7.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8.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29.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1.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2.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3.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4.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5.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6.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7.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8.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39.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4.xml><?xml version="1.0" encoding="utf-8"?>
<p:tagLst xmlns:p="http://schemas.openxmlformats.org/presentationml/2006/main">
  <p:tag name="PA" val="v5.1.2"/>
</p:tagLst>
</file>

<file path=ppt/tags/tag40.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41.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42.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43.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44.xml><?xml version="1.0" encoding="utf-8"?>
<p:tagLst xmlns:p="http://schemas.openxmlformats.org/presentationml/2006/main">
  <p:tag name="KSO_WM_DIAGRAM_VIRTUALLY_FRAME" val="{&quot;height&quot;:361.75629921259844,&quot;left&quot;:65.00039370078741,&quot;top&quot;:97.34015748031496,&quot;width&quot;:830.8852755905511}"/>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Words>
  <Application>WPS 演示</Application>
  <PresentationFormat>宽屏</PresentationFormat>
  <Paragraphs>54</Paragraphs>
  <Slides>6</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vt:i4>
      </vt:variant>
    </vt:vector>
  </HeadingPairs>
  <TitlesOfParts>
    <vt:vector size="18" baseType="lpstr">
      <vt:lpstr>Arial</vt:lpstr>
      <vt:lpstr>宋体</vt:lpstr>
      <vt:lpstr>Wingdings</vt:lpstr>
      <vt:lpstr>微软雅黑</vt:lpstr>
      <vt:lpstr>Century Gothic</vt:lpstr>
      <vt:lpstr>微软雅黑 Light</vt:lpstr>
      <vt:lpstr>Wingdings 3</vt:lpstr>
      <vt:lpstr>Symbol</vt:lpstr>
      <vt:lpstr>Arial Unicode MS</vt:lpstr>
      <vt:lpstr>Calibri</vt:lpstr>
      <vt:lpstr>封2​​</vt:lpstr>
      <vt:lpstr>目1​​</vt:lpstr>
      <vt:lpstr>双创/科研/保研经验分享 ——2025河南籍新生见面会</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ljy</cp:lastModifiedBy>
  <cp:revision>159</cp:revision>
  <dcterms:created xsi:type="dcterms:W3CDTF">2019-06-19T02:08:00Z</dcterms:created>
  <dcterms:modified xsi:type="dcterms:W3CDTF">2025-09-24T14:34:43Z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6E009975B6C4478CBFBCDC1DF8CC24B2_11</vt:lpwstr>
  </property>
</Properties>
</file>